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61" r:id="rId5"/>
    <p:sldId id="310" r:id="rId6"/>
    <p:sldId id="313" r:id="rId7"/>
    <p:sldId id="262" r:id="rId8"/>
    <p:sldId id="263" r:id="rId9"/>
    <p:sldId id="264" r:id="rId10"/>
    <p:sldId id="319" r:id="rId11"/>
    <p:sldId id="318" r:id="rId12"/>
    <p:sldId id="321" r:id="rId13"/>
    <p:sldId id="320" r:id="rId14"/>
    <p:sldId id="303" r:id="rId15"/>
    <p:sldId id="322" r:id="rId16"/>
    <p:sldId id="315" r:id="rId17"/>
    <p:sldId id="323" r:id="rId18"/>
    <p:sldId id="324" r:id="rId19"/>
    <p:sldId id="325" r:id="rId20"/>
    <p:sldId id="316" r:id="rId21"/>
    <p:sldId id="317" r:id="rId22"/>
    <p:sldId id="300" r:id="rId23"/>
    <p:sldId id="301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4T13:48:54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 24575,'-2'9'0,"0"1"0,0-1 0,-1 1 0,0-1 0,0 0 0,-1 0 0,-6 12 0,-3 5 0,-6 25 0,12-32 0,0-1 0,-1 0 0,0 0 0,-18 27 0,15-28 0,1 1 0,1 1 0,1 0 0,0 0 0,-8 35 0,2-6 0,7-22 0,2 0 0,0 0 0,2 0 0,1 1 0,1 27 0,2-26 0,-2 0 0,-1 0 0,-2 0 0,-10 42 0,10-54 0,-13 37 0,16-52 0,1 1 0,-1 0 0,0-1 0,0 1 0,0 0 0,1-1 0,-1 1 0,-1-1 0,1 0 0,0 1 0,0-1 0,0 0 0,-1 1 0,1-1 0,-1 0 0,1 0 0,-1 0 0,1 0 0,-1-1 0,0 1 0,1 0 0,-4 0 0,3-1 0,0 0 0,0-1 0,0 1 0,1-1 0,-1 1 0,0-1 0,0 0 0,1 0 0,-1 0 0,1 0 0,-1 0 0,1 0 0,-1 0 0,1 0 0,-1-1 0,1 1 0,0-1 0,0 1 0,0-1 0,0 1 0,-2-4 0,-17-40 0,17 37 0,-16-47 0,2-1 0,-13-82 0,-1-120 0,28 198-56,3 43-108,0 0 1,-1 0-1,-1 0 1,0 1-1,-1-1 0,-1 1 1,-7-17-1,1 11-6662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83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6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72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93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0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550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9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9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6" name="Google Shape;146;p6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dp/B0B2SCHJQJ/ref=apps_sf_st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" TargetMode="External"/><Relationship Id="rId3" Type="http://schemas.openxmlformats.org/officeDocument/2006/relationships/hyperlink" Target="https://console.firebase.google.com/" TargetMode="External"/><Relationship Id="rId7" Type="http://schemas.openxmlformats.org/officeDocument/2006/relationships/hyperlink" Target="https://api.flutter.dev/flutter/widg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docs/database/" TargetMode="External"/><Relationship Id="rId5" Type="http://schemas.openxmlformats.org/officeDocument/2006/relationships/hyperlink" Target="https://stackoverflow.com/questions/70952171/how-to-retrieve-documents-stored-in-one-collection-from-the-ids-saved-in-another" TargetMode="External"/><Relationship Id="rId4" Type="http://schemas.openxmlformats.org/officeDocument/2006/relationships/hyperlink" Target="https://vuefire.vuejs.org/vuexfire/querying.html#one-time-read" TargetMode="External"/><Relationship Id="rId9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2197014" y="2499878"/>
            <a:ext cx="7588059" cy="117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tr-TR" sz="4000" b="1" dirty="0">
                <a:solidFill>
                  <a:schemeClr val="dk1"/>
                </a:solidFill>
              </a:rPr>
              <a:t>Gelir Gider Takip Uygulaması</a:t>
            </a:r>
            <a:endParaRPr sz="4000" b="1" i="1" dirty="0">
              <a:solidFill>
                <a:schemeClr val="dk1"/>
              </a:solidFill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1" y="4709533"/>
            <a:ext cx="5589602" cy="193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 Emre Alkan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1911404039</a:t>
            </a:r>
            <a:endParaRPr sz="1600" b="1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04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/06/2022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 dirty="0" err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</a:t>
            </a:r>
            <a:r>
              <a:rPr lang="tr-TR" sz="1800" b="1" cap="none" dirty="0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ile Mobil Programlamaya Giriş</a:t>
            </a:r>
            <a:endParaRPr sz="1800" b="1" cap="none" dirty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7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6"/>
    </mc:Choice>
    <mc:Fallback xmlns="">
      <p:transition spd="slow" advTm="77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2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 lang="tr-TR"/>
          </a:p>
        </p:txBody>
      </p:sp>
      <p:pic>
        <p:nvPicPr>
          <p:cNvPr id="3" name="Resim 2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80D99CD-8B62-0441-8C4D-A7F27B062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9" t="13196" r="34665" b="10103"/>
          <a:stretch/>
        </p:blipFill>
        <p:spPr>
          <a:xfrm>
            <a:off x="4077091" y="1267943"/>
            <a:ext cx="4515439" cy="52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3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 lang="tr-TR"/>
          </a:p>
        </p:txBody>
      </p:sp>
      <p:pic>
        <p:nvPicPr>
          <p:cNvPr id="3" name="Resim 2" descr="metin, bilgisayar, ekran, iç mekan içeren bir resim&#10;&#10;Açıklama otomatik olarak oluşturuldu">
            <a:extLst>
              <a:ext uri="{FF2B5EF4-FFF2-40B4-BE49-F238E27FC236}">
                <a16:creationId xmlns:a16="http://schemas.microsoft.com/office/drawing/2014/main" id="{BEA4B3DD-F99F-DB77-0B45-53A212AB4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8" t="10172" r="27320" b="9554"/>
          <a:stretch/>
        </p:blipFill>
        <p:spPr>
          <a:xfrm>
            <a:off x="3718873" y="1239625"/>
            <a:ext cx="5231876" cy="5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2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Signup</a:t>
            </a:r>
            <a:r>
              <a:rPr lang="tr-TR" b="1" dirty="0"/>
              <a:t> Ekranı Kod Bloğu 1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 lang="tr-TR"/>
          </a:p>
        </p:txBody>
      </p:sp>
      <p:pic>
        <p:nvPicPr>
          <p:cNvPr id="4" name="Resim 3" descr="metin, ekran, bilgisay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A363759-4A76-F656-8F95-28E67CF63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31" t="9622" r="34665" b="11478"/>
          <a:stretch/>
        </p:blipFill>
        <p:spPr>
          <a:xfrm>
            <a:off x="4091231" y="1117115"/>
            <a:ext cx="4487159" cy="54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Signup</a:t>
            </a:r>
            <a:r>
              <a:rPr lang="tr-TR" b="1" dirty="0"/>
              <a:t> Ekranı Kod Bloğu 2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 lang="tr-TR"/>
          </a:p>
        </p:txBody>
      </p:sp>
      <p:pic>
        <p:nvPicPr>
          <p:cNvPr id="4" name="Resim 3" descr="metin, bilgisayar, iç mek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2B6FF27-8020-773B-FA22-76DA835D6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6" t="9759" r="31108" b="9003"/>
          <a:stretch/>
        </p:blipFill>
        <p:spPr>
          <a:xfrm>
            <a:off x="3883842" y="970344"/>
            <a:ext cx="4901938" cy="55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640156" y="44438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Arayüz</a:t>
            </a:r>
            <a:r>
              <a:rPr lang="tr-TR" b="1" dirty="0"/>
              <a:t> Ekranı Kod Bloğu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 lang="tr-TR"/>
          </a:p>
        </p:txBody>
      </p:sp>
      <p:pic>
        <p:nvPicPr>
          <p:cNvPr id="4" name="Resim 3" descr="metin, elektronik eşyalar, bilgisay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5AEF1BB-922C-544A-F376-116A4E283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2" t="10447" r="34820" b="9278"/>
          <a:stretch/>
        </p:blipFill>
        <p:spPr>
          <a:xfrm>
            <a:off x="3630889" y="1152907"/>
            <a:ext cx="4930220" cy="5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640156" y="44438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Arayüz</a:t>
            </a:r>
            <a:r>
              <a:rPr lang="tr-TR" b="1" dirty="0"/>
              <a:t> Ekranı Kod Bloğu 2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 lang="tr-TR"/>
          </a:p>
        </p:txBody>
      </p:sp>
      <p:pic>
        <p:nvPicPr>
          <p:cNvPr id="3" name="Resim 2" descr="metin, ekran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D49DBE2D-45B7-DD57-1FAA-AB07756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7" t="11487" r="45721" b="21787"/>
          <a:stretch/>
        </p:blipFill>
        <p:spPr>
          <a:xfrm>
            <a:off x="4182358" y="1457085"/>
            <a:ext cx="3827282" cy="4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1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16</a:t>
            </a:fld>
            <a:endParaRPr lang="tr-TR"/>
          </a:p>
        </p:txBody>
      </p:sp>
      <p:pic>
        <p:nvPicPr>
          <p:cNvPr id="9" name="Resim 8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B5C51C6-6D01-C761-F2E0-CF634761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5" t="9484" r="36830" b="10653"/>
          <a:stretch/>
        </p:blipFill>
        <p:spPr>
          <a:xfrm>
            <a:off x="3678024" y="1152907"/>
            <a:ext cx="4835951" cy="54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17</a:t>
            </a:fld>
            <a:endParaRPr lang="tr-TR"/>
          </a:p>
        </p:txBody>
      </p:sp>
      <p:pic>
        <p:nvPicPr>
          <p:cNvPr id="5" name="Resim 4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39810CD-0EB8-6BD0-4762-1C4647B7A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3" t="9759" r="37527" b="11340"/>
          <a:stretch/>
        </p:blipFill>
        <p:spPr>
          <a:xfrm>
            <a:off x="4319047" y="1152907"/>
            <a:ext cx="3553906" cy="5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3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18</a:t>
            </a:fld>
            <a:endParaRPr lang="tr-TR"/>
          </a:p>
        </p:txBody>
      </p:sp>
      <p:pic>
        <p:nvPicPr>
          <p:cNvPr id="6" name="Resim 5" descr="metin, bilgisayar, elektronik eşyalar, ekran içeren bir resim&#10;&#10;Açıklama otomatik olarak oluşturuldu">
            <a:extLst>
              <a:ext uri="{FF2B5EF4-FFF2-40B4-BE49-F238E27FC236}">
                <a16:creationId xmlns:a16="http://schemas.microsoft.com/office/drawing/2014/main" id="{09C2C3D2-EB0D-9AC0-BFB2-D7207DBE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9" t="9759" r="33737" b="9141"/>
          <a:stretch/>
        </p:blipFill>
        <p:spPr>
          <a:xfrm>
            <a:off x="3974968" y="1078123"/>
            <a:ext cx="4242063" cy="55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9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4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19</a:t>
            </a:fld>
            <a:endParaRPr lang="tr-TR"/>
          </a:p>
        </p:txBody>
      </p:sp>
      <p:pic>
        <p:nvPicPr>
          <p:cNvPr id="5" name="Resim 4" descr="metin, elektronik eşyalar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C758FD53-3687-5C6D-F358-F94ED542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6" t="22954" r="34819" b="9691"/>
          <a:stretch/>
        </p:blipFill>
        <p:spPr>
          <a:xfrm>
            <a:off x="3762758" y="1442301"/>
            <a:ext cx="4666484" cy="4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7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İÇİNDEKİLER</a:t>
            </a: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 lang="tr-TR"/>
          </a:p>
        </p:txBody>
      </p:sp>
      <p:sp>
        <p:nvSpPr>
          <p:cNvPr id="207" name="Google Shape;207;p4"/>
          <p:cNvSpPr txBox="1"/>
          <p:nvPr/>
        </p:nvSpPr>
        <p:spPr>
          <a:xfrm>
            <a:off x="2601801" y="137996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Amacı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 Tanıtımı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</a:t>
            </a: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gulamanın Ana ekranı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Yeni İşlem Ekleme ekranı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Yeni İşlem Eklendikten Sonra </a:t>
            </a:r>
            <a:r>
              <a:rPr lang="tr-TR" sz="1800" b="1" i="0" u="none" strike="noStrike" cap="none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Arayüz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Ekranı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 err="1">
                <a:solidFill>
                  <a:srgbClr val="3F3F3F"/>
                </a:solidFill>
                <a:latin typeface="Century Gothic" panose="020B0502020202020204"/>
                <a:sym typeface="Century Gothic" panose="020B0502020202020204"/>
              </a:rPr>
              <a:t>About</a:t>
            </a: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sym typeface="Century Gothic" panose="020B0502020202020204"/>
              </a:rPr>
              <a:t> Ekranı</a:t>
            </a: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Uygulamaya neler eklenecek?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Sonuç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Kaynakça</a:t>
            </a: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8"/>
    </mc:Choice>
    <mc:Fallback xmlns="">
      <p:transition spd="slow" advTm="199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43CD90-855B-BEFD-AD3F-ACA211F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264" y="512462"/>
            <a:ext cx="8911687" cy="1280890"/>
          </a:xfrm>
        </p:spPr>
        <p:txBody>
          <a:bodyPr/>
          <a:lstStyle/>
          <a:p>
            <a:pPr algn="ctr"/>
            <a:r>
              <a:rPr lang="tr-TR" b="1" dirty="0"/>
              <a:t>Uygulamaya Neler Eklenebilir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997232-42CD-9A69-F1C9-3083AB85CA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20</a:t>
            </a:fld>
            <a:endParaRPr lang="tr-TR"/>
          </a:p>
        </p:txBody>
      </p:sp>
      <p:sp>
        <p:nvSpPr>
          <p:cNvPr id="7" name="Google Shape;215;p5">
            <a:extLst>
              <a:ext uri="{FF2B5EF4-FFF2-40B4-BE49-F238E27FC236}">
                <a16:creationId xmlns:a16="http://schemas.microsoft.com/office/drawing/2014/main" id="{7154F9B8-28C0-5FD4-5CDD-74074D40F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30225" y="2500460"/>
            <a:ext cx="4385527" cy="185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r>
              <a:rPr lang="tr-TR" dirty="0"/>
              <a:t>Eklenen işlemleri güncelleme ve silme kısmı olabilir.</a:t>
            </a:r>
          </a:p>
          <a:p>
            <a:pPr marL="285750" indent="-285750"/>
            <a:r>
              <a:rPr lang="tr-TR" dirty="0"/>
              <a:t>Hangi işlemin hangi tarihte olduğunu belirtilebilir.</a:t>
            </a:r>
          </a:p>
          <a:p>
            <a:pPr marL="285750" indent="-285750"/>
            <a:r>
              <a:rPr lang="tr-TR" dirty="0"/>
              <a:t>İşlemler aylara bölünebilir.</a:t>
            </a:r>
          </a:p>
          <a:p>
            <a:pPr marL="285750" indent="-28575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124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2B0598-E1D5-843F-A531-AFAD01C6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Sonuç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BE9B653-DFB8-7C4C-FE18-83E0B6D2B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Dart dili kullanılarak yazılan bu </a:t>
            </a:r>
            <a:r>
              <a:rPr lang="tr-TR" dirty="0" err="1"/>
              <a:t>Flutter</a:t>
            </a:r>
            <a:r>
              <a:rPr lang="tr-TR" dirty="0"/>
              <a:t> uygulaması ile nereye, ne kadar para harcadığınızı ekleyebilir ve görebilirsiniz.</a:t>
            </a:r>
          </a:p>
          <a:p>
            <a:r>
              <a:rPr lang="tr-TR" dirty="0"/>
              <a:t>Uygulamanın indirme linki :</a:t>
            </a:r>
          </a:p>
          <a:p>
            <a:pPr marL="114300" indent="0">
              <a:buNone/>
            </a:pPr>
            <a:r>
              <a:rPr lang="tr-TR" dirty="0"/>
              <a:t>      </a:t>
            </a:r>
            <a:r>
              <a:rPr lang="tr-TR" dirty="0">
                <a:hlinkClick r:id="rId2"/>
              </a:rPr>
              <a:t>https://www.amazon.com/dp/B0B2SCHJQJ/ref=apps_sf_sta</a:t>
            </a:r>
            <a:endParaRPr lang="tr-TR" dirty="0"/>
          </a:p>
          <a:p>
            <a:pPr marL="114300" indent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643677C-9BAE-8628-60FB-12D4AEF34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18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Yardımcı Kaynaklar</a:t>
            </a:r>
            <a:endParaRPr b="1" dirty="0"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1968734" y="1795596"/>
            <a:ext cx="9570383" cy="41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3"/>
              </a:rPr>
              <a:t>https://console.firebase.google.com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>
                <a:hlinkClick r:id="rId4"/>
              </a:rPr>
              <a:t>https://vuefire.vuejs.org/vuexfire/querying.html#one-time-read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5"/>
              </a:rPr>
              <a:t>https://stackoverflow.com/questions/70952171/how-to-retrieve-documents-stored-in-one-collection-from-the-ids-saved-in-another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6"/>
              </a:rPr>
              <a:t>https://firebase.google.com/docs/database/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7"/>
              </a:rPr>
              <a:t>https://api.flutter.dev/flutter/widgets/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8"/>
              </a:rPr>
              <a:t>https://medium.com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tr-TR" dirty="0"/>
          </a:p>
        </p:txBody>
      </p:sp>
      <p:sp>
        <p:nvSpPr>
          <p:cNvPr id="531" name="Google Shape;531;p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22</a:t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9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 dirty="0">
                <a:solidFill>
                  <a:schemeClr val="dk1"/>
                </a:solidFill>
              </a:rPr>
              <a:t>İlginiz için teşekkürler…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23</a:t>
            </a:fld>
            <a:endParaRPr lang="tr-TR"/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6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193;p3">
            <a:extLst>
              <a:ext uri="{FF2B5EF4-FFF2-40B4-BE49-F238E27FC236}">
                <a16:creationId xmlns:a16="http://schemas.microsoft.com/office/drawing/2014/main" id="{696578A6-0609-677C-B89C-C33027E54A42}"/>
              </a:ext>
            </a:extLst>
          </p:cNvPr>
          <p:cNvSpPr txBox="1"/>
          <p:nvPr/>
        </p:nvSpPr>
        <p:spPr>
          <a:xfrm>
            <a:off x="5872293" y="4529540"/>
            <a:ext cx="5620750" cy="212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 Emre Alkan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1911404039</a:t>
            </a:r>
          </a:p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 posta                        : 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hasan.alkan884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@gmail.com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4/06/2022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>
            <a:off x="1311579" y="5512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</a:pPr>
            <a:r>
              <a:rPr lang="tr-TR" b="1" dirty="0"/>
              <a:t>Uygulamanın Amacı</a:t>
            </a:r>
          </a:p>
        </p:txBody>
      </p:sp>
      <p:sp>
        <p:nvSpPr>
          <p:cNvPr id="213" name="Google Shape;213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</a:t>
            </a:fld>
            <a:endParaRPr lang="tr-TR"/>
          </a:p>
        </p:txBody>
      </p:sp>
      <p:sp>
        <p:nvSpPr>
          <p:cNvPr id="215" name="Google Shape;215;p5"/>
          <p:cNvSpPr txBox="1">
            <a:spLocks noGrp="1"/>
          </p:cNvSpPr>
          <p:nvPr>
            <p:ph type="body" idx="1"/>
          </p:nvPr>
        </p:nvSpPr>
        <p:spPr>
          <a:xfrm>
            <a:off x="2214036" y="1832100"/>
            <a:ext cx="7106771" cy="31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sz="1800" dirty="0"/>
              <a:t>Günümüzde sürekli değişen enflasyon ve ekonomi ile insanlar nereye, ne kadar para harcadığını bilemez hale gelmiştir.</a:t>
            </a:r>
            <a:r>
              <a:rPr lang="tr-TR" dirty="0"/>
              <a:t> </a:t>
            </a:r>
            <a:endParaRPr lang="tr-TR" sz="1800" dirty="0"/>
          </a:p>
          <a:p>
            <a:pPr marL="285750" indent="-285750"/>
            <a:r>
              <a:rPr lang="tr-TR" sz="1800" dirty="0"/>
              <a:t>Uygulamanın amacı İnsanların gelir ve giderlerini takip edebilmesidir.</a:t>
            </a:r>
            <a:endParaRPr lang="tr-TR" sz="1800" b="1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41958BB-94FB-D475-E84E-6B2F1868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93" y="776862"/>
            <a:ext cx="4002528" cy="4002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5"/>
    </mc:Choice>
    <mc:Fallback xmlns="">
      <p:transition spd="slow" advTm="22835"/>
    </mc:Fallback>
  </mc:AlternateContent>
  <p:extLst>
    <p:ext uri="{3A86A75C-4F4B-4683-9AE1-C65F6400EC91}">
      <p14:laserTraceLst xmlns:p14="http://schemas.microsoft.com/office/powerpoint/2010/main">
        <p14:tracePtLst>
          <p14:tracePt t="6611" x="4800600" y="6375400"/>
          <p14:tracePt t="6762" x="3551238" y="6762750"/>
          <p14:tracePt t="6764" x="3565525" y="6721475"/>
          <p14:tracePt t="6767" x="3606800" y="6638925"/>
          <p14:tracePt t="6768" x="3633788" y="6583363"/>
          <p14:tracePt t="6770" x="3662363" y="6500813"/>
          <p14:tracePt t="6772" x="3716338" y="6419850"/>
          <p14:tracePt t="6776" x="3798888" y="6267450"/>
          <p14:tracePt t="6778" x="3854450" y="6186488"/>
          <p14:tracePt t="6780" x="3908425" y="6103938"/>
          <p14:tracePt t="6781" x="3976688" y="6021388"/>
          <p14:tracePt t="6784" x="4044950" y="5938838"/>
          <p14:tracePt t="6786" x="4100513" y="5856288"/>
          <p14:tracePt t="6788" x="4168775" y="5773738"/>
          <p14:tracePt t="6790" x="4237038" y="5692775"/>
          <p14:tracePt t="6792" x="4319588" y="5595938"/>
          <p14:tracePt t="6794" x="4402138" y="5513388"/>
          <p14:tracePt t="6796" x="4470400" y="5430838"/>
          <p14:tracePt t="6798" x="4552950" y="5335588"/>
          <p14:tracePt t="6801" x="4635500" y="5253038"/>
          <p14:tracePt t="6802" x="4718050" y="5157788"/>
          <p14:tracePt t="6804" x="4772025" y="5102225"/>
          <p14:tracePt t="6806" x="4854575" y="5006975"/>
          <p14:tracePt t="6808" x="4951413" y="4924425"/>
          <p14:tracePt t="6810" x="5032375" y="4841875"/>
          <p14:tracePt t="6812" x="5114925" y="4786313"/>
          <p14:tracePt t="6814" x="5184775" y="4718050"/>
          <p14:tracePt t="6817" x="5253038" y="4649788"/>
          <p14:tracePt t="6818" x="5335588" y="4581525"/>
          <p14:tracePt t="6820" x="5403850" y="4513263"/>
          <p14:tracePt t="6822" x="5472113" y="4457700"/>
          <p14:tracePt t="6824" x="5526088" y="4402138"/>
          <p14:tracePt t="6826" x="5567363" y="4362450"/>
          <p14:tracePt t="6828" x="5637213" y="4321175"/>
          <p14:tracePt t="6830" x="5664200" y="4292600"/>
          <p14:tracePt t="6832" x="5718175" y="4238625"/>
          <p14:tracePt t="6834" x="5759450" y="4210050"/>
          <p14:tracePt t="6836" x="5788025" y="4170363"/>
          <p14:tracePt t="6838" x="5829300" y="4156075"/>
          <p14:tracePt t="6840" x="5842000" y="4129088"/>
          <p14:tracePt t="6842" x="5868988" y="4114800"/>
          <p14:tracePt t="6844" x="5883275" y="4087813"/>
          <p14:tracePt t="6846" x="5924550" y="4073525"/>
          <p14:tracePt t="6848" x="5951538" y="4046538"/>
          <p14:tracePt t="6850" x="5965825" y="4032250"/>
          <p14:tracePt t="6852" x="5992813" y="4005263"/>
          <p14:tracePt t="6854" x="6007100" y="3990975"/>
          <p14:tracePt t="6856" x="6007100" y="3978275"/>
          <p14:tracePt t="6859" x="6019800" y="3978275"/>
          <p14:tracePt t="6860" x="6019800" y="3949700"/>
          <p14:tracePt t="6862" x="6048375" y="3937000"/>
          <p14:tracePt t="6864" x="6061075" y="3937000"/>
          <p14:tracePt t="6867" x="6075363" y="3922713"/>
          <p14:tracePt t="6868" x="6075363" y="3895725"/>
          <p14:tracePt t="6870" x="6102350" y="3895725"/>
          <p14:tracePt t="6873" x="6116638" y="3895725"/>
          <p14:tracePt t="6876" x="6116638" y="3881438"/>
          <p14:tracePt t="6877" x="6130925" y="3867150"/>
          <p14:tracePt t="6878" x="6130925" y="3840163"/>
          <p14:tracePt t="6880" x="6143625" y="3840163"/>
          <p14:tracePt t="6883" x="6157913" y="3827463"/>
          <p14:tracePt t="6884" x="6172200" y="3813175"/>
          <p14:tracePt t="6886" x="6172200" y="3798888"/>
          <p14:tracePt t="6891" x="6184900" y="3798888"/>
          <p14:tracePt t="6893" x="6199188" y="3786188"/>
          <p14:tracePt t="6896" x="6199188" y="3757613"/>
          <p14:tracePt t="6898" x="6211888" y="3757613"/>
          <p14:tracePt t="6900" x="6211888" y="3744913"/>
          <p14:tracePt t="6902" x="6240463" y="3744913"/>
          <p14:tracePt t="6904" x="6240463" y="3730625"/>
          <p14:tracePt t="6907" x="6240463" y="3716338"/>
          <p14:tracePt t="6909" x="6253163" y="3716338"/>
          <p14:tracePt t="6912" x="6253163" y="3689350"/>
          <p14:tracePt t="6914" x="6267450" y="3689350"/>
          <p14:tracePt t="6918" x="6267450" y="3676650"/>
          <p14:tracePt t="6923" x="6267450" y="3662363"/>
          <p14:tracePt t="6926" x="6267450" y="3648075"/>
          <p14:tracePt t="6928" x="6281738" y="3648075"/>
          <p14:tracePt t="6930" x="6281738" y="3621088"/>
          <p14:tracePt t="6936" x="6281738" y="3606800"/>
          <p14:tracePt t="6942" x="6281738" y="3594100"/>
          <p14:tracePt t="6948" x="6281738" y="3579813"/>
          <p14:tracePt t="6952" x="6281738" y="3552825"/>
          <p14:tracePt t="6954" x="6281738" y="3538538"/>
          <p14:tracePt t="6956" x="6281738" y="3524250"/>
          <p14:tracePt t="6958" x="6281738" y="3511550"/>
          <p14:tracePt t="6960" x="6308725" y="3511550"/>
          <p14:tracePt t="6962" x="6308725" y="3484563"/>
          <p14:tracePt t="6964" x="6308725" y="3470275"/>
          <p14:tracePt t="6967" x="6308725" y="3455988"/>
          <p14:tracePt t="6969" x="6323013" y="3455988"/>
          <p14:tracePt t="6970" x="6323013" y="3443288"/>
          <p14:tracePt t="6973" x="6323013" y="3414713"/>
          <p14:tracePt t="6974" x="6335713" y="3402013"/>
          <p14:tracePt t="6976" x="6335713" y="3387725"/>
          <p14:tracePt t="6978" x="6362700" y="3387725"/>
          <p14:tracePt t="6980" x="6362700" y="3346450"/>
          <p14:tracePt t="6983" x="6376988" y="3319463"/>
          <p14:tracePt t="6984" x="6376988" y="3305175"/>
          <p14:tracePt t="6986" x="6391275" y="3278188"/>
          <p14:tracePt t="6988" x="6391275" y="3263900"/>
          <p14:tracePt t="6990" x="6418263" y="3251200"/>
          <p14:tracePt t="6992" x="6418263" y="3222625"/>
          <p14:tracePt t="6994" x="6432550" y="3209925"/>
          <p14:tracePt t="6996" x="6432550" y="3195638"/>
          <p14:tracePt t="6998" x="6459538" y="3168650"/>
          <p14:tracePt t="7001" x="6459538" y="3154363"/>
          <p14:tracePt t="7002" x="6473825" y="3154363"/>
          <p14:tracePt t="7004" x="6473825" y="3141663"/>
          <p14:tracePt t="7006" x="6486525" y="3127375"/>
          <p14:tracePt t="7015" x="6486525" y="3113088"/>
          <p14:tracePt t="7017" x="6486525" y="3100388"/>
          <p14:tracePt t="7025" x="6486525" y="3086100"/>
          <p14:tracePt t="7169" x="6500813" y="3086100"/>
          <p14:tracePt t="7175" x="6513513" y="3086100"/>
          <p14:tracePt t="7178" x="6513513" y="3100388"/>
          <p14:tracePt t="7180" x="6542088" y="3100388"/>
          <p14:tracePt t="7182" x="6542088" y="3113088"/>
          <p14:tracePt t="7186" x="6554788" y="3113088"/>
          <p14:tracePt t="7188" x="6554788" y="3127375"/>
          <p14:tracePt t="7190" x="6569075" y="3141663"/>
          <p14:tracePt t="7192" x="6596063" y="3168650"/>
          <p14:tracePt t="7194" x="6596063" y="3181350"/>
          <p14:tracePt t="7196" x="6610350" y="3209925"/>
          <p14:tracePt t="7198" x="6610350" y="3222625"/>
          <p14:tracePt t="7200" x="6637338" y="3236913"/>
          <p14:tracePt t="7202" x="6637338" y="3278188"/>
          <p14:tracePt t="7204" x="6651625" y="3319463"/>
          <p14:tracePt t="7206" x="6651625" y="3346450"/>
          <p14:tracePt t="7208" x="6678613" y="3387725"/>
          <p14:tracePt t="7210" x="6678613" y="3402013"/>
          <p14:tracePt t="7212" x="6678613" y="3443288"/>
          <p14:tracePt t="7214" x="6692900" y="3484563"/>
          <p14:tracePt t="7216" x="6692900" y="3524250"/>
          <p14:tracePt t="7218" x="6692900" y="3565525"/>
          <p14:tracePt t="7220" x="6692900" y="3606800"/>
          <p14:tracePt t="7222" x="6692900" y="3648075"/>
          <p14:tracePt t="7225" x="6692900" y="3689350"/>
          <p14:tracePt t="7226" x="6692900" y="3730625"/>
          <p14:tracePt t="7228" x="6692900" y="3757613"/>
          <p14:tracePt t="7230" x="6692900" y="3798888"/>
          <p14:tracePt t="7232" x="6692900" y="3840163"/>
          <p14:tracePt t="7234" x="6692900" y="3854450"/>
          <p14:tracePt t="7236" x="6692900" y="3895725"/>
          <p14:tracePt t="7238" x="6692900" y="3937000"/>
          <p14:tracePt t="7241" x="6692900" y="3978275"/>
          <p14:tracePt t="7242" x="6692900" y="3990975"/>
          <p14:tracePt t="7244" x="6692900" y="4032250"/>
          <p14:tracePt t="7246" x="6692900" y="4046538"/>
          <p14:tracePt t="7248" x="6692900" y="4073525"/>
          <p14:tracePt t="7251" x="6692900" y="4114800"/>
          <p14:tracePt t="7252" x="6665913" y="4141788"/>
          <p14:tracePt t="7254" x="6665913" y="4170363"/>
          <p14:tracePt t="7256" x="6665913" y="4197350"/>
          <p14:tracePt t="7258" x="6665913" y="4210050"/>
          <p14:tracePt t="7260" x="6651625" y="4251325"/>
          <p14:tracePt t="7262" x="6651625" y="4292600"/>
          <p14:tracePt t="7264" x="6651625" y="4306888"/>
          <p14:tracePt t="7268" x="6651625" y="4389438"/>
          <p14:tracePt t="7270" x="6624638" y="4430713"/>
          <p14:tracePt t="7272" x="6624638" y="4457700"/>
          <p14:tracePt t="7275" x="6624638" y="4498975"/>
          <p14:tracePt t="7276" x="6624638" y="4540250"/>
          <p14:tracePt t="7278" x="6624638" y="4581525"/>
          <p14:tracePt t="7283" x="6624638" y="4622800"/>
          <p14:tracePt t="7284" x="6624638" y="4705350"/>
          <p14:tracePt t="7286" x="6610350" y="4745038"/>
          <p14:tracePt t="7288" x="6610350" y="4786313"/>
          <p14:tracePt t="7291" x="6610350" y="4856163"/>
          <p14:tracePt t="7292" x="6610350" y="4895850"/>
          <p14:tracePt t="7294" x="6583363" y="4937125"/>
          <p14:tracePt t="7296" x="6583363" y="4978400"/>
          <p14:tracePt t="7298" x="6554788" y="5048250"/>
          <p14:tracePt t="7300" x="6554788" y="5087938"/>
          <p14:tracePt t="7302" x="6542088" y="5129213"/>
          <p14:tracePt t="7304" x="6542088" y="5170488"/>
          <p14:tracePt t="7306" x="6513513" y="5226050"/>
          <p14:tracePt t="7308" x="6500813" y="5267325"/>
          <p14:tracePt t="7310" x="6500813" y="5308600"/>
          <p14:tracePt t="7312" x="6473825" y="5349875"/>
          <p14:tracePt t="7314" x="6445250" y="5391150"/>
          <p14:tracePt t="7323" x="6391275" y="5541963"/>
          <p14:tracePt t="7326" x="6350000" y="5622925"/>
          <p14:tracePt t="7328" x="6323013" y="5664200"/>
          <p14:tracePt t="7330" x="6323013" y="5692775"/>
          <p14:tracePt t="7332" x="6294438" y="5719763"/>
          <p14:tracePt t="7335" x="6253163" y="5761038"/>
          <p14:tracePt t="7336" x="6240463" y="5773738"/>
          <p14:tracePt t="7338" x="6211888" y="5802313"/>
          <p14:tracePt t="7341" x="6199188" y="5815013"/>
          <p14:tracePt t="7342" x="6172200" y="5843588"/>
          <p14:tracePt t="7344" x="6157913" y="5870575"/>
          <p14:tracePt t="7346" x="6116638" y="5897563"/>
          <p14:tracePt t="7348" x="6116638" y="5924550"/>
          <p14:tracePt t="7350" x="6089650" y="5965825"/>
          <p14:tracePt t="7352" x="6075363" y="5980113"/>
          <p14:tracePt t="7354" x="6048375" y="6007100"/>
          <p14:tracePt t="7356" x="6034088" y="6048375"/>
          <p14:tracePt t="7358" x="6007100" y="6062663"/>
          <p14:tracePt t="7360" x="5992813" y="6089650"/>
          <p14:tracePt t="7362" x="5965825" y="6103938"/>
          <p14:tracePt t="7364" x="5951538" y="6130925"/>
          <p14:tracePt t="7368" x="5910263" y="6186488"/>
          <p14:tracePt t="7370" x="5910263" y="6199188"/>
          <p14:tracePt t="7372" x="5883275" y="6254750"/>
          <p14:tracePt t="7377" x="5842000" y="6308725"/>
          <p14:tracePt t="7378" x="5842000" y="6337300"/>
          <p14:tracePt t="7380" x="5829300" y="6378575"/>
          <p14:tracePt t="7382" x="5800725" y="6391275"/>
          <p14:tracePt t="7384" x="5788025" y="6432550"/>
          <p14:tracePt t="7386" x="5759450" y="6459538"/>
          <p14:tracePt t="7388" x="5746750" y="6500813"/>
          <p14:tracePt t="7393" x="5718175" y="6556375"/>
          <p14:tracePt t="7394" x="5705475" y="6583363"/>
          <p14:tracePt t="7396" x="5678488" y="6597650"/>
          <p14:tracePt t="7398" x="5664200" y="6638925"/>
          <p14:tracePt t="7400" x="5664200" y="6665913"/>
          <p14:tracePt t="7402" x="5637213" y="6680200"/>
          <p14:tracePt t="7404" x="5622925" y="6692900"/>
          <p14:tracePt t="7406" x="5622925" y="6734175"/>
          <p14:tracePt t="7408" x="5595938" y="6762750"/>
          <p14:tracePt t="7410" x="5595938" y="6775450"/>
          <p14:tracePt t="7412" x="5581650" y="6802438"/>
          <p14:tracePt t="7414" x="5567363" y="6816725"/>
          <p14:tracePt t="7417" x="5567363" y="6831013"/>
          <p14:tracePt t="803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Tanıtımı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 lang="tr-TR"/>
          </a:p>
        </p:txBody>
      </p:sp>
      <p:sp>
        <p:nvSpPr>
          <p:cNvPr id="16" name="Google Shape;215;p5">
            <a:extLst>
              <a:ext uri="{FF2B5EF4-FFF2-40B4-BE49-F238E27FC236}">
                <a16:creationId xmlns:a16="http://schemas.microsoft.com/office/drawing/2014/main" id="{1D593831-4256-4E39-921E-C7982DB71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5058" y="1727976"/>
            <a:ext cx="4610942" cy="42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/>
              <a:t>İlk ekranımız </a:t>
            </a:r>
            <a:r>
              <a:rPr lang="tr-TR" dirty="0" err="1"/>
              <a:t>Login</a:t>
            </a:r>
            <a:r>
              <a:rPr lang="tr-TR" dirty="0"/>
              <a:t> ekranı. Bu ekranda logomuz ,iki tane </a:t>
            </a:r>
            <a:r>
              <a:rPr lang="tr-TR" dirty="0" err="1"/>
              <a:t>TextField’ımız</a:t>
            </a:r>
            <a:r>
              <a:rPr lang="tr-TR" dirty="0"/>
              <a:t> ve bir butonumuz var.</a:t>
            </a:r>
          </a:p>
          <a:p>
            <a:pPr marL="285750" indent="-285750"/>
            <a:r>
              <a:rPr lang="tr-TR" dirty="0"/>
              <a:t>Alt tarafta, eğer hesabınız yoksa sizi kayıt olma sayfasına yönlendiren bir </a:t>
            </a:r>
            <a:r>
              <a:rPr lang="tr-TR" dirty="0" err="1"/>
              <a:t>TextSpan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Kayıt olma sayfasında ise aynı şekilde eğer hesabınız varsa </a:t>
            </a:r>
            <a:r>
              <a:rPr lang="tr-TR" dirty="0" err="1"/>
              <a:t>Login</a:t>
            </a:r>
            <a:r>
              <a:rPr lang="tr-TR" dirty="0"/>
              <a:t> ekranına gidebiliyorsunuz.</a:t>
            </a:r>
          </a:p>
          <a:p>
            <a:pPr marL="0" indent="0">
              <a:buNone/>
            </a:pP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51E8DE70-D115-FDE9-555F-013A4DED1E97}"/>
                  </a:ext>
                </a:extLst>
              </p14:cNvPr>
              <p14:cNvContentPartPr/>
              <p14:nvPr/>
            </p14:nvContentPartPr>
            <p14:xfrm>
              <a:off x="9668843" y="1479452"/>
              <a:ext cx="172800" cy="33912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51E8DE70-D115-FDE9-555F-013A4DED1E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0203" y="1470812"/>
                <a:ext cx="190440" cy="356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Resim 13">
            <a:extLst>
              <a:ext uri="{FF2B5EF4-FFF2-40B4-BE49-F238E27FC236}">
                <a16:creationId xmlns:a16="http://schemas.microsoft.com/office/drawing/2014/main" id="{A20F8CEA-73E0-43B1-A0DD-2AB2EEE4E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1" b="46392"/>
          <a:stretch/>
        </p:blipFill>
        <p:spPr>
          <a:xfrm>
            <a:off x="8725884" y="115813"/>
            <a:ext cx="3164458" cy="340551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5D6C0EDE-C14D-70DE-C278-896EB93C6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6" b="56638"/>
          <a:stretch/>
        </p:blipFill>
        <p:spPr>
          <a:xfrm>
            <a:off x="8725884" y="3869080"/>
            <a:ext cx="3164458" cy="270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 lang="tr-TR"/>
          </a:p>
        </p:txBody>
      </p:sp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Ana Ekranı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56214" y="1697966"/>
            <a:ext cx="5498683" cy="458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indent="-285750"/>
            <a:r>
              <a:rPr lang="tr-TR" sz="2400" dirty="0"/>
              <a:t>Ana ekranda ‘</a:t>
            </a:r>
            <a:r>
              <a:rPr lang="tr-TR" sz="2400" dirty="0" err="1"/>
              <a:t>Spending</a:t>
            </a:r>
            <a:r>
              <a:rPr lang="tr-TR" sz="2400" dirty="0"/>
              <a:t> Limit’ yani harcama limiti adında bir başlık var.</a:t>
            </a:r>
          </a:p>
          <a:p>
            <a:pPr marL="285750" indent="-285750"/>
            <a:r>
              <a:rPr lang="tr-TR" sz="2400" dirty="0"/>
              <a:t>Onun altında bakiye kısmı var ve onunda altında Gelir ve Giderlerin hesaplandığı </a:t>
            </a:r>
            <a:r>
              <a:rPr lang="tr-TR" sz="2400" dirty="0" err="1"/>
              <a:t>Income</a:t>
            </a:r>
            <a:r>
              <a:rPr lang="tr-TR" sz="2400" dirty="0"/>
              <a:t> </a:t>
            </a:r>
            <a:r>
              <a:rPr lang="tr-TR" sz="2400" dirty="0" err="1"/>
              <a:t>Expense</a:t>
            </a:r>
            <a:r>
              <a:rPr lang="tr-TR" sz="2400" dirty="0"/>
              <a:t> Kısmı var.</a:t>
            </a:r>
          </a:p>
          <a:p>
            <a:pPr marL="285750" indent="-285750"/>
            <a:r>
              <a:rPr lang="tr-TR" sz="2400" dirty="0"/>
              <a:t>Sol üst köşede hesaptan çıkış yapma butonu var. </a:t>
            </a:r>
          </a:p>
          <a:p>
            <a:pPr marL="285750" indent="-285750"/>
            <a:r>
              <a:rPr lang="tr-TR" sz="2400" dirty="0"/>
              <a:t>En alt kısımda bir </a:t>
            </a:r>
            <a:r>
              <a:rPr lang="tr-TR" sz="2400" dirty="0" err="1"/>
              <a:t>FloatingActionButton</a:t>
            </a:r>
            <a:r>
              <a:rPr lang="tr-TR" sz="2400" dirty="0"/>
              <a:t> </a:t>
            </a:r>
            <a:r>
              <a:rPr lang="tr-TR" sz="2400" dirty="0" err="1"/>
              <a:t>var.Bu</a:t>
            </a:r>
            <a:r>
              <a:rPr lang="tr-TR" sz="2400" dirty="0"/>
              <a:t> buton ile yeni işlemler ekleyebiliyorsunuz. </a:t>
            </a:r>
          </a:p>
          <a:p>
            <a:pPr marL="285750" indent="-285750"/>
            <a:r>
              <a:rPr lang="tr-TR" sz="2400" dirty="0"/>
              <a:t>Sağ üstte ise </a:t>
            </a:r>
            <a:r>
              <a:rPr lang="tr-TR" sz="2400" dirty="0" err="1"/>
              <a:t>about</a:t>
            </a:r>
            <a:r>
              <a:rPr lang="tr-TR" sz="2400" dirty="0"/>
              <a:t> sayfası var </a:t>
            </a:r>
          </a:p>
          <a:p>
            <a:pPr marL="0" indent="0">
              <a:buNone/>
            </a:pPr>
            <a:endParaRPr lang="tr-TR" dirty="0"/>
          </a:p>
          <a:p>
            <a:pPr marL="285750" indent="-285750"/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E88A67B-9393-953B-3C6D-131F9E4B2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0"/>
          <a:stretch/>
        </p:blipFill>
        <p:spPr>
          <a:xfrm>
            <a:off x="9176121" y="353513"/>
            <a:ext cx="2855624" cy="5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 lang="tr-TR"/>
          </a:p>
        </p:txBody>
      </p:sp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Yeni İşlem Ekleme Ekranı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0473" y="1697966"/>
            <a:ext cx="4385527" cy="506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endParaRPr lang="tr-TR" dirty="0"/>
          </a:p>
          <a:p>
            <a:pPr marL="285750" indent="-285750"/>
            <a:r>
              <a:rPr lang="tr-TR" dirty="0"/>
              <a:t>Bu bölümde ise kullanıcı istediği şekilde işlem ekleyebiliyor.2 tane </a:t>
            </a:r>
            <a:r>
              <a:rPr lang="tr-TR" dirty="0" err="1"/>
              <a:t>textfield</a:t>
            </a:r>
            <a:r>
              <a:rPr lang="tr-TR" dirty="0"/>
              <a:t> 2 tane buton ve bir tane </a:t>
            </a:r>
            <a:r>
              <a:rPr lang="tr-TR" dirty="0" err="1"/>
              <a:t>switch</a:t>
            </a:r>
            <a:r>
              <a:rPr lang="tr-TR" dirty="0"/>
              <a:t> </a:t>
            </a:r>
            <a:r>
              <a:rPr lang="tr-TR" dirty="0" err="1"/>
              <a:t>widget’ımız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İlk </a:t>
            </a:r>
            <a:r>
              <a:rPr lang="tr-TR" dirty="0" err="1"/>
              <a:t>textfield</a:t>
            </a:r>
            <a:r>
              <a:rPr lang="tr-TR" dirty="0"/>
              <a:t> da fiyat bilgisi ve ikinci </a:t>
            </a:r>
            <a:r>
              <a:rPr lang="tr-TR" dirty="0" err="1"/>
              <a:t>textfield</a:t>
            </a:r>
            <a:r>
              <a:rPr lang="tr-TR" dirty="0"/>
              <a:t> da ne için olduğunun bilgisi var.</a:t>
            </a:r>
          </a:p>
          <a:p>
            <a:pPr marL="285750" indent="-285750"/>
            <a:r>
              <a:rPr lang="tr-TR" dirty="0"/>
              <a:t>Onun üstünde gelir mi gider mi olduğunu belirtmek için bir </a:t>
            </a:r>
            <a:r>
              <a:rPr lang="tr-TR" dirty="0" err="1"/>
              <a:t>switch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En altta ise tamam ve geri butonu var.</a:t>
            </a:r>
          </a:p>
          <a:p>
            <a:pPr marL="285750" indent="-285750"/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5FF9544-D85E-079C-A050-675A98E8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3"/>
          <a:stretch/>
        </p:blipFill>
        <p:spPr>
          <a:xfrm>
            <a:off x="8899298" y="133123"/>
            <a:ext cx="3164458" cy="65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 lang="tr-TR" dirty="0"/>
          </a:p>
        </p:txBody>
      </p:sp>
      <p:sp>
        <p:nvSpPr>
          <p:cNvPr id="18" name="Google Shape;221;p6">
            <a:extLst>
              <a:ext uri="{FF2B5EF4-FFF2-40B4-BE49-F238E27FC236}">
                <a16:creationId xmlns:a16="http://schemas.microsoft.com/office/drawing/2014/main" id="{2FF18C02-6B36-49B3-A5B6-8569E55C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sz="3200" b="1" dirty="0"/>
              <a:t>İşlem Eklenmiş </a:t>
            </a:r>
            <a:r>
              <a:rPr lang="tr-TR" sz="3200" b="1" dirty="0" err="1"/>
              <a:t>Arayüz</a:t>
            </a:r>
            <a:r>
              <a:rPr lang="tr-TR" sz="3200" b="1" dirty="0"/>
              <a:t> Ekranı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E1027FD-F9BB-4E2A-199A-952576B5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9"/>
          <a:stretch/>
        </p:blipFill>
        <p:spPr>
          <a:xfrm>
            <a:off x="8908457" y="113121"/>
            <a:ext cx="3164458" cy="6631757"/>
          </a:xfrm>
          <a:prstGeom prst="rect">
            <a:avLst/>
          </a:prstGeom>
        </p:spPr>
      </p:pic>
      <p:sp>
        <p:nvSpPr>
          <p:cNvPr id="11" name="Google Shape;215;p5">
            <a:extLst>
              <a:ext uri="{FF2B5EF4-FFF2-40B4-BE49-F238E27FC236}">
                <a16:creationId xmlns:a16="http://schemas.microsoft.com/office/drawing/2014/main" id="{67C5F3AA-B86F-F65F-A81A-2EE9C44DEF53}"/>
              </a:ext>
            </a:extLst>
          </p:cNvPr>
          <p:cNvSpPr txBox="1">
            <a:spLocks/>
          </p:cNvSpPr>
          <p:nvPr/>
        </p:nvSpPr>
        <p:spPr>
          <a:xfrm>
            <a:off x="2075068" y="1853500"/>
            <a:ext cx="5498683" cy="458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/>
            <a:r>
              <a:rPr lang="tr-TR" sz="1900" dirty="0"/>
              <a:t>Burada birkaç işlem eklendikten sonra </a:t>
            </a:r>
            <a:r>
              <a:rPr lang="tr-TR" sz="1900" dirty="0" err="1"/>
              <a:t>arayüzün</a:t>
            </a:r>
            <a:r>
              <a:rPr lang="tr-TR" sz="1900" dirty="0"/>
              <a:t> son halini görüyoruz.</a:t>
            </a:r>
          </a:p>
          <a:p>
            <a:pPr marL="285750" indent="-285750"/>
            <a:r>
              <a:rPr lang="tr-TR" sz="1900" dirty="0"/>
              <a:t>İlk olarak </a:t>
            </a:r>
            <a:r>
              <a:rPr lang="tr-TR" sz="1900" dirty="0" err="1"/>
              <a:t>arayüzün</a:t>
            </a:r>
            <a:r>
              <a:rPr lang="tr-TR" sz="1900" dirty="0"/>
              <a:t> gövdesinde bir </a:t>
            </a:r>
            <a:r>
              <a:rPr lang="tr-TR" sz="1900" dirty="0" err="1"/>
              <a:t>Listview</a:t>
            </a:r>
            <a:r>
              <a:rPr lang="tr-TR" sz="1900" dirty="0"/>
              <a:t> bulunuyor. Bu </a:t>
            </a:r>
            <a:r>
              <a:rPr lang="tr-TR" sz="1900" dirty="0" err="1"/>
              <a:t>listview</a:t>
            </a:r>
            <a:r>
              <a:rPr lang="tr-TR" sz="1900" dirty="0"/>
              <a:t> sayesinde ne kadar işlem eklendiyse hepsini aşağı doğru kaydırarak görebiliyoruz.</a:t>
            </a:r>
          </a:p>
          <a:p>
            <a:pPr marL="285750" indent="-285750"/>
            <a:r>
              <a:rPr lang="tr-TR" sz="1900" dirty="0" err="1"/>
              <a:t>Spending</a:t>
            </a:r>
            <a:r>
              <a:rPr lang="tr-TR" sz="1900" dirty="0"/>
              <a:t> Limit yazısının altında gelir ve giderlerin çıkarılmasıyla bakiyemizin ne kadar kaldığını gösteren bir </a:t>
            </a:r>
            <a:r>
              <a:rPr lang="tr-TR" sz="1900" dirty="0" err="1"/>
              <a:t>text</a:t>
            </a:r>
            <a:r>
              <a:rPr lang="tr-TR" sz="1900" dirty="0"/>
              <a:t> var. </a:t>
            </a:r>
          </a:p>
          <a:p>
            <a:pPr marL="285750" indent="-285750"/>
            <a:r>
              <a:rPr lang="tr-TR" sz="1900" dirty="0"/>
              <a:t>Onun altında ise eklenen gelir ve giderlerin hepsinin hesaplandığı </a:t>
            </a:r>
            <a:r>
              <a:rPr lang="tr-TR" sz="1900" dirty="0" err="1"/>
              <a:t>textler</a:t>
            </a:r>
            <a:r>
              <a:rPr lang="tr-TR" sz="1900" dirty="0"/>
              <a:t> var. </a:t>
            </a:r>
          </a:p>
          <a:p>
            <a:pPr marL="0" indent="0">
              <a:buFont typeface="Noto Sans Symbols"/>
              <a:buNone/>
            </a:pPr>
            <a:endParaRPr lang="tr-TR" dirty="0"/>
          </a:p>
          <a:p>
            <a:pPr marL="285750" indent="-285750"/>
            <a:endParaRPr lang="tr-T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 lang="tr-TR"/>
          </a:p>
        </p:txBody>
      </p:sp>
      <p:sp>
        <p:nvSpPr>
          <p:cNvPr id="21" name="Google Shape;221;p6">
            <a:extLst>
              <a:ext uri="{FF2B5EF4-FFF2-40B4-BE49-F238E27FC236}">
                <a16:creationId xmlns:a16="http://schemas.microsoft.com/office/drawing/2014/main" id="{13EAA2D1-D8AF-30EC-2E34-581574CA8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0156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sz="3200" b="1" dirty="0" err="1"/>
              <a:t>About</a:t>
            </a:r>
            <a:r>
              <a:rPr lang="tr-TR" sz="3200" b="1" dirty="0"/>
              <a:t> Ekranı</a:t>
            </a:r>
          </a:p>
        </p:txBody>
      </p:sp>
      <p:sp>
        <p:nvSpPr>
          <p:cNvPr id="6" name="Google Shape;215;p5">
            <a:extLst>
              <a:ext uri="{FF2B5EF4-FFF2-40B4-BE49-F238E27FC236}">
                <a16:creationId xmlns:a16="http://schemas.microsoft.com/office/drawing/2014/main" id="{B9086E60-D9BD-A371-511A-6EAEC737F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03982" y="2416949"/>
            <a:ext cx="4385527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endParaRPr lang="tr-TR" dirty="0"/>
          </a:p>
          <a:p>
            <a:pPr marL="285750" indent="-285750"/>
            <a:r>
              <a:rPr lang="tr-TR" dirty="0"/>
              <a:t>Bu sayfada ise yine logo ve uygulamanın kim tarafından yazıldığı, iletişim adresi gibi kısımlar var.</a:t>
            </a:r>
          </a:p>
          <a:p>
            <a:pPr marL="285750" indent="-285750"/>
            <a:endParaRPr lang="tr-TR" dirty="0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88B1B7ED-776F-7A55-0A6C-44D91CA8D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1" b="11203"/>
          <a:stretch/>
        </p:blipFill>
        <p:spPr>
          <a:xfrm>
            <a:off x="8969614" y="492550"/>
            <a:ext cx="3164458" cy="5872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 lang="tr-TR"/>
          </a:p>
        </p:txBody>
      </p:sp>
      <p:pic>
        <p:nvPicPr>
          <p:cNvPr id="10" name="Resim 9" descr="metin, ekran, bilgisayar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F3F9ABA9-7080-4285-21CD-7F46D62F6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6" t="9897" r="35361" b="9966"/>
          <a:stretch/>
        </p:blipFill>
        <p:spPr>
          <a:xfrm>
            <a:off x="3808428" y="1234911"/>
            <a:ext cx="5052768" cy="5495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611</Words>
  <Application>Microsoft Office PowerPoint</Application>
  <PresentationFormat>Geniş ekran</PresentationFormat>
  <Paragraphs>107</Paragraphs>
  <Slides>23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Noto Sans Symbols</vt:lpstr>
      <vt:lpstr>Duman</vt:lpstr>
      <vt:lpstr>Gelir Gider Takip Uygulaması</vt:lpstr>
      <vt:lpstr>İÇİNDEKİLER</vt:lpstr>
      <vt:lpstr>Uygulamanın Amacı</vt:lpstr>
      <vt:lpstr>Uygulama Tanıtımı</vt:lpstr>
      <vt:lpstr>Uygulama Ana Ekranı</vt:lpstr>
      <vt:lpstr>Yeni İşlem Ekleme Ekranı</vt:lpstr>
      <vt:lpstr>İşlem Eklenmiş Arayüz Ekranı</vt:lpstr>
      <vt:lpstr>About Ekranı</vt:lpstr>
      <vt:lpstr>Login Ekranı Kod Bloğu </vt:lpstr>
      <vt:lpstr>Login Ekranı Kod Bloğu 2 </vt:lpstr>
      <vt:lpstr>Login Ekranı Kod Bloğu 3 </vt:lpstr>
      <vt:lpstr>Signup Ekranı Kod Bloğu 1 </vt:lpstr>
      <vt:lpstr>Signup Ekranı Kod Bloğu 2 </vt:lpstr>
      <vt:lpstr>Arayüz Ekranı Kod Bloğu</vt:lpstr>
      <vt:lpstr>Arayüz Ekranı Kod Bloğu 2</vt:lpstr>
      <vt:lpstr>Yeni İşlem Ekleme Ekranı Kod Bloğu 1</vt:lpstr>
      <vt:lpstr>Yeni İşlem Ekleme Ekranı Kod Bloğu 2</vt:lpstr>
      <vt:lpstr>Yeni İşlem Ekleme Ekranı Kod Bloğu 3</vt:lpstr>
      <vt:lpstr>Yeni İşlem Ekleme Ekranı Kod Bloğu 4 </vt:lpstr>
      <vt:lpstr>Uygulamaya Neler Eklenebilir</vt:lpstr>
      <vt:lpstr>Sonuç</vt:lpstr>
      <vt:lpstr>Yardımcı 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İşletim Sistemi Tarihçesi ve Temel Özellikleri</dc:title>
  <dc:creator>İsmail KIRBAŞ</dc:creator>
  <cp:lastModifiedBy>Hasan Emre Alkan</cp:lastModifiedBy>
  <cp:revision>48</cp:revision>
  <dcterms:created xsi:type="dcterms:W3CDTF">2022-05-25T15:13:08Z</dcterms:created>
  <dcterms:modified xsi:type="dcterms:W3CDTF">2022-06-09T09:10:13Z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